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7" d="100"/>
          <a:sy n="67"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32ADE-41AB-4DBD-99DF-756FFE4FBC7C}"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83395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32ADE-41AB-4DBD-99DF-756FFE4FBC7C}"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90496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32ADE-41AB-4DBD-99DF-756FFE4FBC7C}"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97415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32ADE-41AB-4DBD-99DF-756FFE4FBC7C}"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551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32ADE-41AB-4DBD-99DF-756FFE4FBC7C}"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1810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32ADE-41AB-4DBD-99DF-756FFE4FBC7C}"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348339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32ADE-41AB-4DBD-99DF-756FFE4FBC7C}" type="datetimeFigureOut">
              <a:rPr lang="en-US" smtClean="0"/>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216614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32ADE-41AB-4DBD-99DF-756FFE4FBC7C}" type="datetimeFigureOut">
              <a:rPr lang="en-US" smtClean="0"/>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87097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32ADE-41AB-4DBD-99DF-756FFE4FBC7C}" type="datetimeFigureOut">
              <a:rPr lang="en-US" smtClean="0"/>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85722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32ADE-41AB-4DBD-99DF-756FFE4FBC7C}"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270414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32ADE-41AB-4DBD-99DF-756FFE4FBC7C}"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3963-0A05-4C98-95E5-67A1DB0B002E}" type="slidenum">
              <a:rPr lang="en-US" smtClean="0"/>
              <a:t>‹#›</a:t>
            </a:fld>
            <a:endParaRPr lang="en-US"/>
          </a:p>
        </p:txBody>
      </p:sp>
    </p:spTree>
    <p:extLst>
      <p:ext uri="{BB962C8B-B14F-4D97-AF65-F5344CB8AC3E}">
        <p14:creationId xmlns:p14="http://schemas.microsoft.com/office/powerpoint/2010/main" val="13111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32ADE-41AB-4DBD-99DF-756FFE4FBC7C}" type="datetimeFigureOut">
              <a:rPr lang="en-US" smtClean="0"/>
              <a:t>2/27/2015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83963-0A05-4C98-95E5-67A1DB0B002E}" type="slidenum">
              <a:rPr lang="en-US" smtClean="0"/>
              <a:t>‹#›</a:t>
            </a:fld>
            <a:endParaRPr lang="en-US"/>
          </a:p>
        </p:txBody>
      </p:sp>
    </p:spTree>
    <p:extLst>
      <p:ext uri="{BB962C8B-B14F-4D97-AF65-F5344CB8AC3E}">
        <p14:creationId xmlns:p14="http://schemas.microsoft.com/office/powerpoint/2010/main" val="62546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1979614" y="381000"/>
            <a:ext cx="8226425" cy="1676400"/>
          </a:xfrm>
        </p:spPr>
        <p:txBody>
          <a:bodyPr/>
          <a:lstStyle/>
          <a:p>
            <a:pPr>
              <a:defRPr/>
            </a:pPr>
            <a:r>
              <a:rPr lang="en-US" sz="7200">
                <a:latin typeface="Kristen ITC" pitchFamily="66" charset="0"/>
              </a:rPr>
              <a:t>Absolute Music</a:t>
            </a:r>
          </a:p>
        </p:txBody>
      </p:sp>
      <p:sp>
        <p:nvSpPr>
          <p:cNvPr id="79875" name="Rectangle 3"/>
          <p:cNvSpPr>
            <a:spLocks noGrp="1" noChangeArrowheads="1"/>
          </p:cNvSpPr>
          <p:nvPr>
            <p:ph type="subTitle" idx="1"/>
          </p:nvPr>
        </p:nvSpPr>
        <p:spPr>
          <a:xfrm>
            <a:off x="2286000" y="2819400"/>
            <a:ext cx="7620000" cy="3810000"/>
          </a:xfrm>
        </p:spPr>
        <p:txBody>
          <a:bodyPr/>
          <a:lstStyle/>
          <a:p>
            <a:pPr>
              <a:defRPr/>
            </a:pPr>
            <a:r>
              <a:rPr lang="en-US" sz="6600">
                <a:latin typeface="Kristen ITC" pitchFamily="66" charset="0"/>
              </a:rPr>
              <a:t>absolutely music; music written for music’s sake alone</a:t>
            </a:r>
          </a:p>
          <a:p>
            <a:pPr>
              <a:defRPr/>
            </a:pPr>
            <a:endParaRPr lang="en-US" sz="5400">
              <a:latin typeface="Kristen ITC" pitchFamily="66" charset="0"/>
            </a:endParaRPr>
          </a:p>
        </p:txBody>
      </p:sp>
    </p:spTree>
    <p:extLst>
      <p:ext uri="{BB962C8B-B14F-4D97-AF65-F5344CB8AC3E}">
        <p14:creationId xmlns:p14="http://schemas.microsoft.com/office/powerpoint/2010/main" val="41973217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p:cTn id="7" dur="1000" fill="hold"/>
                                        <p:tgtEl>
                                          <p:spTgt spid="798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98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98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98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1979614" y="381000"/>
            <a:ext cx="8226425" cy="2209800"/>
          </a:xfrm>
        </p:spPr>
        <p:txBody>
          <a:bodyPr/>
          <a:lstStyle/>
          <a:p>
            <a:pPr eaLnBrk="1" hangingPunct="1">
              <a:defRPr/>
            </a:pPr>
            <a:r>
              <a:rPr lang="en-US" sz="7200">
                <a:latin typeface="Kristen ITC" pitchFamily="66" charset="0"/>
              </a:rPr>
              <a:t>Peter Ilyich Tchaikovsky</a:t>
            </a:r>
          </a:p>
        </p:txBody>
      </p:sp>
      <p:sp>
        <p:nvSpPr>
          <p:cNvPr id="123907" name="Rectangle 3"/>
          <p:cNvSpPr>
            <a:spLocks noGrp="1" noChangeArrowheads="1"/>
          </p:cNvSpPr>
          <p:nvPr>
            <p:ph type="subTitle" idx="1"/>
          </p:nvPr>
        </p:nvSpPr>
        <p:spPr>
          <a:xfrm>
            <a:off x="2286000" y="2819400"/>
            <a:ext cx="7620000" cy="3810000"/>
          </a:xfrm>
        </p:spPr>
        <p:txBody>
          <a:bodyPr/>
          <a:lstStyle/>
          <a:p>
            <a:pPr eaLnBrk="1" hangingPunct="1">
              <a:buFont typeface="Wingdings" pitchFamily="2" charset="2"/>
              <a:buNone/>
              <a:defRPr/>
            </a:pPr>
            <a:r>
              <a:rPr lang="en-US" sz="5400">
                <a:latin typeface="Kristen ITC" pitchFamily="66" charset="0"/>
              </a:rPr>
              <a:t>Notes:  </a:t>
            </a:r>
            <a:r>
              <a:rPr lang="en-US" sz="3600">
                <a:latin typeface="Kristen ITC" pitchFamily="66" charset="0"/>
              </a:rPr>
              <a:t>Mussorgsky and the other members of the Big Five invited Tchaikovsky to join their group promoting Russian music.  </a:t>
            </a:r>
            <a:endParaRPr lang="en-US" smtClean="0">
              <a:latin typeface="Kristen ITC" pitchFamily="66" charset="0"/>
            </a:endParaRPr>
          </a:p>
        </p:txBody>
      </p:sp>
    </p:spTree>
    <p:extLst>
      <p:ext uri="{BB962C8B-B14F-4D97-AF65-F5344CB8AC3E}">
        <p14:creationId xmlns:p14="http://schemas.microsoft.com/office/powerpoint/2010/main" val="40745032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3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1979614" y="381000"/>
            <a:ext cx="8226425" cy="2209800"/>
          </a:xfrm>
        </p:spPr>
        <p:txBody>
          <a:bodyPr/>
          <a:lstStyle/>
          <a:p>
            <a:pPr eaLnBrk="1" hangingPunct="1">
              <a:defRPr/>
            </a:pPr>
            <a:r>
              <a:rPr lang="en-US" sz="7200">
                <a:latin typeface="Kristen ITC" pitchFamily="66" charset="0"/>
              </a:rPr>
              <a:t>Peter Ilyich Tchaikovsky</a:t>
            </a:r>
          </a:p>
        </p:txBody>
      </p:sp>
      <p:sp>
        <p:nvSpPr>
          <p:cNvPr id="125955" name="Rectangle 3"/>
          <p:cNvSpPr>
            <a:spLocks noGrp="1" noChangeArrowheads="1"/>
          </p:cNvSpPr>
          <p:nvPr>
            <p:ph type="subTitle" idx="1"/>
          </p:nvPr>
        </p:nvSpPr>
        <p:spPr>
          <a:xfrm>
            <a:off x="2286000" y="2819400"/>
            <a:ext cx="7620000" cy="3810000"/>
          </a:xfrm>
        </p:spPr>
        <p:txBody>
          <a:bodyPr/>
          <a:lstStyle/>
          <a:p>
            <a:pPr eaLnBrk="1" hangingPunct="1">
              <a:buFont typeface="Wingdings" pitchFamily="2" charset="2"/>
              <a:buNone/>
              <a:defRPr/>
            </a:pPr>
            <a:r>
              <a:rPr lang="en-US" sz="5400" dirty="0">
                <a:latin typeface="Kristen ITC" pitchFamily="66" charset="0"/>
              </a:rPr>
              <a:t>Notes:  </a:t>
            </a:r>
            <a:r>
              <a:rPr lang="en-US" sz="3600" dirty="0">
                <a:latin typeface="Kristen ITC" pitchFamily="66" charset="0"/>
              </a:rPr>
              <a:t>He refused, saying that he wanted to write music for the world, not just for the Russians.  He did not want to be known as a “Russian” composer.  </a:t>
            </a:r>
          </a:p>
          <a:p>
            <a:pPr eaLnBrk="1" hangingPunct="1">
              <a:buFont typeface="Wingdings" pitchFamily="2" charset="2"/>
              <a:buNone/>
              <a:defRPr/>
            </a:pPr>
            <a:r>
              <a:rPr lang="en-US" sz="3600" dirty="0">
                <a:latin typeface="Kristen ITC" pitchFamily="66" charset="0"/>
              </a:rPr>
              <a:t>My question is -------</a:t>
            </a:r>
            <a:endParaRPr lang="en-US" dirty="0" smtClean="0">
              <a:latin typeface="Kristen ITC" pitchFamily="66" charset="0"/>
            </a:endParaRPr>
          </a:p>
        </p:txBody>
      </p:sp>
    </p:spTree>
    <p:extLst>
      <p:ext uri="{BB962C8B-B14F-4D97-AF65-F5344CB8AC3E}">
        <p14:creationId xmlns:p14="http://schemas.microsoft.com/office/powerpoint/2010/main" val="33962717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59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1979614" y="381000"/>
            <a:ext cx="8226425" cy="2209800"/>
          </a:xfrm>
        </p:spPr>
        <p:txBody>
          <a:bodyPr/>
          <a:lstStyle/>
          <a:p>
            <a:pPr eaLnBrk="1" hangingPunct="1">
              <a:defRPr/>
            </a:pPr>
            <a:r>
              <a:rPr lang="en-US" sz="7200">
                <a:latin typeface="Kristen ITC" pitchFamily="66" charset="0"/>
              </a:rPr>
              <a:t>Peter Ilyich Tchaikovsky</a:t>
            </a:r>
          </a:p>
        </p:txBody>
      </p:sp>
      <p:sp>
        <p:nvSpPr>
          <p:cNvPr id="124931" name="Rectangle 3"/>
          <p:cNvSpPr>
            <a:spLocks noGrp="1" noChangeArrowheads="1"/>
          </p:cNvSpPr>
          <p:nvPr>
            <p:ph type="subTitle" idx="1"/>
          </p:nvPr>
        </p:nvSpPr>
        <p:spPr>
          <a:xfrm>
            <a:off x="2286000" y="2819400"/>
            <a:ext cx="7620000" cy="3810000"/>
          </a:xfrm>
        </p:spPr>
        <p:txBody>
          <a:bodyPr/>
          <a:lstStyle/>
          <a:p>
            <a:pPr eaLnBrk="1" hangingPunct="1">
              <a:buFont typeface="Wingdings" pitchFamily="2" charset="2"/>
              <a:buNone/>
              <a:defRPr/>
            </a:pPr>
            <a:r>
              <a:rPr lang="en-US" sz="3600">
                <a:latin typeface="Kristen ITC" pitchFamily="66" charset="0"/>
              </a:rPr>
              <a:t>If you write music that contains the Russian national anthem and write about a victorious time in Russian national history, is there any other country that the music could make people think about?????</a:t>
            </a:r>
            <a:endParaRPr lang="en-US" smtClean="0">
              <a:latin typeface="Kristen ITC" pitchFamily="66" charset="0"/>
            </a:endParaRPr>
          </a:p>
        </p:txBody>
      </p:sp>
    </p:spTree>
    <p:extLst>
      <p:ext uri="{BB962C8B-B14F-4D97-AF65-F5344CB8AC3E}">
        <p14:creationId xmlns:p14="http://schemas.microsoft.com/office/powerpoint/2010/main" val="25370072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4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1979614" y="381000"/>
            <a:ext cx="8226425" cy="2209800"/>
          </a:xfrm>
        </p:spPr>
        <p:txBody>
          <a:bodyPr/>
          <a:lstStyle/>
          <a:p>
            <a:pPr eaLnBrk="1" hangingPunct="1">
              <a:defRPr/>
            </a:pPr>
            <a:r>
              <a:rPr lang="en-US" sz="7200">
                <a:latin typeface="Kristen ITC" pitchFamily="66" charset="0"/>
              </a:rPr>
              <a:t>Peter Ilyich Tchaikovsky</a:t>
            </a:r>
          </a:p>
        </p:txBody>
      </p:sp>
      <p:sp>
        <p:nvSpPr>
          <p:cNvPr id="126979" name="Rectangle 3"/>
          <p:cNvSpPr>
            <a:spLocks noGrp="1" noChangeArrowheads="1"/>
          </p:cNvSpPr>
          <p:nvPr>
            <p:ph type="subTitle" idx="1"/>
          </p:nvPr>
        </p:nvSpPr>
        <p:spPr>
          <a:xfrm>
            <a:off x="2286000" y="2819400"/>
            <a:ext cx="7620000" cy="3810000"/>
          </a:xfrm>
        </p:spPr>
        <p:txBody>
          <a:bodyPr/>
          <a:lstStyle/>
          <a:p>
            <a:pPr eaLnBrk="1" hangingPunct="1">
              <a:buFont typeface="Wingdings" pitchFamily="2" charset="2"/>
              <a:buNone/>
              <a:defRPr/>
            </a:pPr>
            <a:r>
              <a:rPr lang="en-US" sz="4000">
                <a:latin typeface="Kristen ITC" pitchFamily="66" charset="0"/>
              </a:rPr>
              <a:t>No matter now much Tchaikovsky protested about not wanting to be known as a Russian composer, his music is very definitely Nationalistic music about Russia.</a:t>
            </a:r>
            <a:r>
              <a:rPr lang="en-US" sz="5400">
                <a:latin typeface="Kristen ITC" pitchFamily="66" charset="0"/>
              </a:rPr>
              <a:t> </a:t>
            </a:r>
            <a:endParaRPr lang="en-US" smtClean="0">
              <a:latin typeface="Kristen ITC" pitchFamily="66" charset="0"/>
            </a:endParaRPr>
          </a:p>
        </p:txBody>
      </p:sp>
    </p:spTree>
    <p:extLst>
      <p:ext uri="{BB962C8B-B14F-4D97-AF65-F5344CB8AC3E}">
        <p14:creationId xmlns:p14="http://schemas.microsoft.com/office/powerpoint/2010/main" val="36505611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6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1979614" y="228600"/>
            <a:ext cx="8226425" cy="2133600"/>
          </a:xfrm>
        </p:spPr>
        <p:txBody>
          <a:bodyPr/>
          <a:lstStyle/>
          <a:p>
            <a:pPr eaLnBrk="1" hangingPunct="1">
              <a:defRPr/>
            </a:pPr>
            <a:r>
              <a:rPr lang="en-US" sz="6600" dirty="0">
                <a:latin typeface="Kristen ITC" pitchFamily="66" charset="0"/>
              </a:rPr>
              <a:t>Peter </a:t>
            </a:r>
            <a:r>
              <a:rPr lang="en-US" sz="6600" dirty="0" err="1">
                <a:latin typeface="Kristen ITC" pitchFamily="66" charset="0"/>
              </a:rPr>
              <a:t>Ilyich</a:t>
            </a:r>
            <a:r>
              <a:rPr lang="en-US" sz="6600" dirty="0">
                <a:latin typeface="Kristen ITC" pitchFamily="66" charset="0"/>
              </a:rPr>
              <a:t> Tchaikovsky</a:t>
            </a:r>
          </a:p>
        </p:txBody>
      </p:sp>
      <p:sp>
        <p:nvSpPr>
          <p:cNvPr id="117763" name="Rectangle 3"/>
          <p:cNvSpPr>
            <a:spLocks noGrp="1" noChangeArrowheads="1"/>
          </p:cNvSpPr>
          <p:nvPr>
            <p:ph type="subTitle" idx="1"/>
          </p:nvPr>
        </p:nvSpPr>
        <p:spPr>
          <a:xfrm>
            <a:off x="1981200" y="3341688"/>
            <a:ext cx="8153400" cy="4267200"/>
          </a:xfrm>
        </p:spPr>
        <p:txBody>
          <a:bodyPr/>
          <a:lstStyle/>
          <a:p>
            <a:pPr eaLnBrk="1" hangingPunct="1">
              <a:lnSpc>
                <a:spcPct val="80000"/>
              </a:lnSpc>
              <a:buFont typeface="Wingdings" pitchFamily="2" charset="2"/>
              <a:buNone/>
              <a:defRPr/>
            </a:pPr>
            <a:r>
              <a:rPr lang="en-US" sz="4800" dirty="0">
                <a:latin typeface="Kristen ITC" pitchFamily="66" charset="0"/>
              </a:rPr>
              <a:t>1812 Overture</a:t>
            </a:r>
          </a:p>
          <a:p>
            <a:pPr eaLnBrk="1" hangingPunct="1">
              <a:lnSpc>
                <a:spcPct val="80000"/>
              </a:lnSpc>
              <a:buFont typeface="Wingdings" pitchFamily="2" charset="2"/>
              <a:buNone/>
              <a:defRPr/>
            </a:pPr>
            <a:r>
              <a:rPr lang="en-US" dirty="0" smtClean="0">
                <a:latin typeface="Kristen ITC" pitchFamily="66" charset="0"/>
              </a:rPr>
              <a:t>This is NOT about the War OF 1812 that took place in the United States.  This is about another war that took place IN 1812 between France and Russia.</a:t>
            </a:r>
          </a:p>
          <a:p>
            <a:pPr eaLnBrk="1" hangingPunct="1">
              <a:lnSpc>
                <a:spcPct val="80000"/>
              </a:lnSpc>
              <a:buFont typeface="Wingdings" pitchFamily="2" charset="2"/>
              <a:buNone/>
              <a:defRPr/>
            </a:pPr>
            <a:endParaRPr lang="en-US" sz="2000" dirty="0">
              <a:latin typeface="Kristen ITC" pitchFamily="66" charset="0"/>
            </a:endParaRPr>
          </a:p>
        </p:txBody>
      </p:sp>
    </p:spTree>
    <p:extLst>
      <p:ext uri="{BB962C8B-B14F-4D97-AF65-F5344CB8AC3E}">
        <p14:creationId xmlns:p14="http://schemas.microsoft.com/office/powerpoint/2010/main" val="29115560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118787"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p>
          <a:p>
            <a:pPr eaLnBrk="1" hangingPunct="1">
              <a:lnSpc>
                <a:spcPct val="80000"/>
              </a:lnSpc>
              <a:buFont typeface="Wingdings" pitchFamily="2" charset="2"/>
              <a:buNone/>
              <a:defRPr/>
            </a:pPr>
            <a:endParaRPr lang="en-US" sz="4800">
              <a:latin typeface="Kristen ITC" pitchFamily="66" charset="0"/>
            </a:endParaRPr>
          </a:p>
          <a:p>
            <a:pPr eaLnBrk="1" hangingPunct="1">
              <a:lnSpc>
                <a:spcPct val="80000"/>
              </a:lnSpc>
              <a:buFont typeface="Wingdings" pitchFamily="2" charset="2"/>
              <a:buNone/>
              <a:defRPr/>
            </a:pPr>
            <a:endParaRPr lang="en-US" sz="4800">
              <a:latin typeface="Kristen ITC" pitchFamily="66" charset="0"/>
            </a:endParaRPr>
          </a:p>
          <a:p>
            <a:pPr eaLnBrk="1" hangingPunct="1">
              <a:lnSpc>
                <a:spcPct val="80000"/>
              </a:lnSpc>
              <a:buFont typeface="Wingdings" pitchFamily="2" charset="2"/>
              <a:buNone/>
              <a:defRPr/>
            </a:pPr>
            <a:r>
              <a:rPr lang="en-US" smtClean="0">
                <a:latin typeface="Kristen ITC" pitchFamily="66" charset="0"/>
              </a:rPr>
              <a:t>In your notes write down three or four phrases to help you remember what happened. </a:t>
            </a:r>
            <a:endParaRPr lang="en-US" sz="2000">
              <a:latin typeface="Kristen ITC" pitchFamily="66" charset="0"/>
            </a:endParaRPr>
          </a:p>
        </p:txBody>
      </p:sp>
    </p:spTree>
    <p:extLst>
      <p:ext uri="{BB962C8B-B14F-4D97-AF65-F5344CB8AC3E}">
        <p14:creationId xmlns:p14="http://schemas.microsoft.com/office/powerpoint/2010/main" val="37713712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38915"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dirty="0">
                <a:latin typeface="Kristen ITC" pitchFamily="66" charset="0"/>
              </a:rPr>
              <a:t>1812 Overture</a:t>
            </a:r>
          </a:p>
          <a:p>
            <a:pPr eaLnBrk="1" hangingPunct="1">
              <a:lnSpc>
                <a:spcPct val="80000"/>
              </a:lnSpc>
              <a:buFont typeface="Wingdings" pitchFamily="2" charset="2"/>
              <a:buNone/>
              <a:defRPr/>
            </a:pPr>
            <a:r>
              <a:rPr lang="en-US" dirty="0" smtClean="0">
                <a:latin typeface="Kristen ITC" pitchFamily="66" charset="0"/>
              </a:rPr>
              <a:t>In 1812 Napoleon decided to conquer Russia.  The French army entered Russia with 442,000 men.  </a:t>
            </a:r>
          </a:p>
          <a:p>
            <a:pPr eaLnBrk="1" hangingPunct="1">
              <a:lnSpc>
                <a:spcPct val="80000"/>
              </a:lnSpc>
              <a:buFont typeface="Wingdings" pitchFamily="2" charset="2"/>
              <a:buNone/>
              <a:defRPr/>
            </a:pPr>
            <a:r>
              <a:rPr lang="en-US" dirty="0" smtClean="0">
                <a:latin typeface="Kristen ITC" pitchFamily="66" charset="0"/>
              </a:rPr>
              <a:t>The French army could not carry enough food for the entire army with them so they planned to refill their food and water supplies with each town they conquered.</a:t>
            </a:r>
            <a:endParaRPr lang="en-US" sz="2000" dirty="0">
              <a:latin typeface="Kristen ITC" pitchFamily="66" charset="0"/>
            </a:endParaRPr>
          </a:p>
        </p:txBody>
      </p:sp>
    </p:spTree>
    <p:extLst>
      <p:ext uri="{BB962C8B-B14F-4D97-AF65-F5344CB8AC3E}">
        <p14:creationId xmlns:p14="http://schemas.microsoft.com/office/powerpoint/2010/main" val="19981681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circle(in)">
                                      <p:cBhvr>
                                        <p:cTn id="7" dur="20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arn(inVertical)">
                                      <p:cBhvr>
                                        <p:cTn id="12"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86019"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p>
          <a:p>
            <a:pPr eaLnBrk="1" hangingPunct="1">
              <a:lnSpc>
                <a:spcPct val="80000"/>
              </a:lnSpc>
              <a:buFont typeface="Wingdings" pitchFamily="2" charset="2"/>
              <a:buNone/>
              <a:defRPr/>
            </a:pPr>
            <a:r>
              <a:rPr lang="en-US" smtClean="0">
                <a:latin typeface="Kristen ITC" pitchFamily="66" charset="0"/>
              </a:rPr>
              <a:t>As the French army advanced, the Russian army retreated.  The French army advanced and the Russian army retreated.  The French saw this as a great victory until they realized that with each retreat, the Russians were burning the villages, killing the livestock and throwing the carcasses into the wells.</a:t>
            </a:r>
            <a:endParaRPr lang="en-US" sz="2000">
              <a:latin typeface="Kristen ITC" pitchFamily="66" charset="0"/>
            </a:endParaRPr>
          </a:p>
        </p:txBody>
      </p:sp>
    </p:spTree>
    <p:extLst>
      <p:ext uri="{BB962C8B-B14F-4D97-AF65-F5344CB8AC3E}">
        <p14:creationId xmlns:p14="http://schemas.microsoft.com/office/powerpoint/2010/main" val="368469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87043"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p>
          <a:p>
            <a:pPr eaLnBrk="1" hangingPunct="1">
              <a:lnSpc>
                <a:spcPct val="80000"/>
              </a:lnSpc>
              <a:buFont typeface="Wingdings" pitchFamily="2" charset="2"/>
              <a:buNone/>
              <a:defRPr/>
            </a:pPr>
            <a:r>
              <a:rPr lang="en-US" smtClean="0">
                <a:latin typeface="Kristen ITC" pitchFamily="66" charset="0"/>
              </a:rPr>
              <a:t>The result was no food for the army and polluted wells which gave them no clean water to drink.  The men began to weaken and get sick but they continued to advance.</a:t>
            </a:r>
            <a:r>
              <a:rPr lang="en-US" sz="2000">
                <a:latin typeface="Kristen ITC" pitchFamily="66" charset="0"/>
              </a:rPr>
              <a:t> </a:t>
            </a:r>
          </a:p>
          <a:p>
            <a:pPr eaLnBrk="1" hangingPunct="1">
              <a:lnSpc>
                <a:spcPct val="80000"/>
              </a:lnSpc>
              <a:buFont typeface="Wingdings" pitchFamily="2" charset="2"/>
              <a:buNone/>
              <a:defRPr/>
            </a:pPr>
            <a:r>
              <a:rPr lang="en-US" smtClean="0">
                <a:latin typeface="Kristen ITC" pitchFamily="66" charset="0"/>
              </a:rPr>
              <a:t>In September the army reached Moscow with 100,000 men (less than 1/4 the number they had begun the war with).</a:t>
            </a:r>
            <a:endParaRPr lang="en-US" sz="2000">
              <a:latin typeface="Kristen ITC" pitchFamily="66" charset="0"/>
            </a:endParaRPr>
          </a:p>
        </p:txBody>
      </p:sp>
    </p:spTree>
    <p:extLst>
      <p:ext uri="{BB962C8B-B14F-4D97-AF65-F5344CB8AC3E}">
        <p14:creationId xmlns:p14="http://schemas.microsoft.com/office/powerpoint/2010/main" val="37648650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88067" name="Rectangle 3"/>
          <p:cNvSpPr>
            <a:spLocks noGrp="1" noChangeArrowheads="1"/>
          </p:cNvSpPr>
          <p:nvPr>
            <p:ph type="subTitle" idx="1"/>
          </p:nvPr>
        </p:nvSpPr>
        <p:spPr>
          <a:xfrm>
            <a:off x="2286000" y="2200275"/>
            <a:ext cx="7620000" cy="4267200"/>
          </a:xfrm>
        </p:spPr>
        <p:txBody>
          <a:bodyPr/>
          <a:lstStyle/>
          <a:p>
            <a:pPr eaLnBrk="1" hangingPunct="1">
              <a:lnSpc>
                <a:spcPct val="80000"/>
              </a:lnSpc>
              <a:buFont typeface="Wingdings" pitchFamily="2" charset="2"/>
              <a:buNone/>
              <a:defRPr/>
            </a:pPr>
            <a:r>
              <a:rPr lang="en-US" sz="4800" dirty="0">
                <a:latin typeface="Kristen ITC" pitchFamily="66" charset="0"/>
              </a:rPr>
              <a:t>1812 Overture</a:t>
            </a:r>
          </a:p>
          <a:p>
            <a:pPr eaLnBrk="1" hangingPunct="1">
              <a:lnSpc>
                <a:spcPct val="80000"/>
              </a:lnSpc>
              <a:buFont typeface="Wingdings" pitchFamily="2" charset="2"/>
              <a:buNone/>
              <a:defRPr/>
            </a:pPr>
            <a:r>
              <a:rPr lang="en-US" dirty="0" smtClean="0">
                <a:latin typeface="Kristen ITC" pitchFamily="66" charset="0"/>
              </a:rPr>
              <a:t>With great rejoicing the French army surrounded Moscow and declared themselves the victor in the war.  The Russians, however, still had another plan up their sleeves.  As the French cut off supplies from entering the city, the Russians began to systematically burn Moscow.  This further diminished the source of supplies for the French army.</a:t>
            </a:r>
            <a:endParaRPr lang="en-US" sz="2000" dirty="0">
              <a:latin typeface="Kristen ITC" pitchFamily="66" charset="0"/>
            </a:endParaRPr>
          </a:p>
        </p:txBody>
      </p:sp>
    </p:spTree>
    <p:extLst>
      <p:ext uri="{BB962C8B-B14F-4D97-AF65-F5344CB8AC3E}">
        <p14:creationId xmlns:p14="http://schemas.microsoft.com/office/powerpoint/2010/main" val="12919490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979614" y="381000"/>
            <a:ext cx="8226425" cy="1676400"/>
          </a:xfrm>
        </p:spPr>
        <p:txBody>
          <a:bodyPr/>
          <a:lstStyle/>
          <a:p>
            <a:pPr>
              <a:defRPr/>
            </a:pPr>
            <a:r>
              <a:rPr lang="en-US" sz="7200">
                <a:latin typeface="Kristen ITC" pitchFamily="66" charset="0"/>
              </a:rPr>
              <a:t>Program Music</a:t>
            </a:r>
          </a:p>
        </p:txBody>
      </p:sp>
      <p:sp>
        <p:nvSpPr>
          <p:cNvPr id="51203" name="Rectangle 3"/>
          <p:cNvSpPr>
            <a:spLocks noGrp="1" noChangeArrowheads="1"/>
          </p:cNvSpPr>
          <p:nvPr>
            <p:ph type="subTitle" idx="1"/>
          </p:nvPr>
        </p:nvSpPr>
        <p:spPr>
          <a:xfrm>
            <a:off x="2286000" y="2819400"/>
            <a:ext cx="7620000" cy="3810000"/>
          </a:xfrm>
        </p:spPr>
        <p:txBody>
          <a:bodyPr/>
          <a:lstStyle/>
          <a:p>
            <a:pPr>
              <a:defRPr/>
            </a:pPr>
            <a:r>
              <a:rPr lang="en-US" sz="5400">
                <a:latin typeface="Kristen ITC" pitchFamily="66" charset="0"/>
              </a:rPr>
              <a:t>music that expresses an extra-musical idea; tells a story or paints a picture</a:t>
            </a:r>
          </a:p>
          <a:p>
            <a:pPr>
              <a:defRPr/>
            </a:pPr>
            <a:endParaRPr lang="en-US" sz="5400">
              <a:latin typeface="Kristen ITC" pitchFamily="66" charset="0"/>
            </a:endParaRPr>
          </a:p>
        </p:txBody>
      </p:sp>
    </p:spTree>
    <p:extLst>
      <p:ext uri="{BB962C8B-B14F-4D97-AF65-F5344CB8AC3E}">
        <p14:creationId xmlns:p14="http://schemas.microsoft.com/office/powerpoint/2010/main" val="339738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10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12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12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89091"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p>
          <a:p>
            <a:pPr eaLnBrk="1" hangingPunct="1">
              <a:lnSpc>
                <a:spcPct val="80000"/>
              </a:lnSpc>
              <a:buFont typeface="Wingdings" pitchFamily="2" charset="2"/>
              <a:buNone/>
              <a:defRPr/>
            </a:pPr>
            <a:r>
              <a:rPr lang="en-US" smtClean="0">
                <a:latin typeface="Kristen ITC" pitchFamily="66" charset="0"/>
              </a:rPr>
              <a:t>Finally as winter approached and the snow began to fall, the ill-equipped French army began their retreat.  Having left home in the summer, the men had no boots or coats to protect them from the cold winter weather and many left bloody footprints in the snow on the trek back to France.  </a:t>
            </a:r>
            <a:endParaRPr lang="en-US" sz="2000">
              <a:latin typeface="Kristen ITC" pitchFamily="66" charset="0"/>
            </a:endParaRPr>
          </a:p>
        </p:txBody>
      </p:sp>
    </p:spTree>
    <p:extLst>
      <p:ext uri="{BB962C8B-B14F-4D97-AF65-F5344CB8AC3E}">
        <p14:creationId xmlns:p14="http://schemas.microsoft.com/office/powerpoint/2010/main" val="17904425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9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91139"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endParaRPr lang="en-US" smtClean="0">
              <a:latin typeface="Kristen ITC" pitchFamily="66" charset="0"/>
            </a:endParaRPr>
          </a:p>
          <a:p>
            <a:pPr eaLnBrk="1" hangingPunct="1">
              <a:lnSpc>
                <a:spcPct val="80000"/>
              </a:lnSpc>
              <a:buFont typeface="Wingdings" pitchFamily="2" charset="2"/>
              <a:buNone/>
              <a:defRPr/>
            </a:pPr>
            <a:r>
              <a:rPr lang="en-US" smtClean="0">
                <a:latin typeface="Kristen ITC" pitchFamily="66" charset="0"/>
              </a:rPr>
              <a:t>When the war was over and the French army struggled out of Russia, only 10,000 men remained of the 442,000 who had left France.</a:t>
            </a:r>
            <a:r>
              <a:rPr lang="en-US" sz="2000">
                <a:latin typeface="Kristen ITC" pitchFamily="66" charset="0"/>
              </a:rPr>
              <a:t> </a:t>
            </a:r>
          </a:p>
        </p:txBody>
      </p:sp>
    </p:spTree>
    <p:extLst>
      <p:ext uri="{BB962C8B-B14F-4D97-AF65-F5344CB8AC3E}">
        <p14:creationId xmlns:p14="http://schemas.microsoft.com/office/powerpoint/2010/main" val="28125627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112643" name="Rectangle 3"/>
          <p:cNvSpPr>
            <a:spLocks noGrp="1" noChangeArrowheads="1"/>
          </p:cNvSpPr>
          <p:nvPr>
            <p:ph type="subTitle" idx="1"/>
          </p:nvPr>
        </p:nvSpPr>
        <p:spPr>
          <a:xfrm>
            <a:off x="2286000" y="2362200"/>
            <a:ext cx="7620000" cy="4267200"/>
          </a:xfrm>
        </p:spPr>
        <p:txBody>
          <a:bodyPr/>
          <a:lstStyle/>
          <a:p>
            <a:pPr eaLnBrk="1" hangingPunct="1">
              <a:lnSpc>
                <a:spcPct val="80000"/>
              </a:lnSpc>
              <a:buFont typeface="Wingdings" pitchFamily="2" charset="2"/>
              <a:buNone/>
              <a:defRPr/>
            </a:pPr>
            <a:r>
              <a:rPr lang="en-US" sz="4800">
                <a:latin typeface="Kristen ITC" pitchFamily="66" charset="0"/>
              </a:rPr>
              <a:t>1812 Overture</a:t>
            </a:r>
          </a:p>
          <a:p>
            <a:pPr eaLnBrk="1" hangingPunct="1">
              <a:lnSpc>
                <a:spcPct val="80000"/>
              </a:lnSpc>
              <a:buFont typeface="Wingdings" pitchFamily="2" charset="2"/>
              <a:buNone/>
              <a:defRPr/>
            </a:pPr>
            <a:r>
              <a:rPr lang="en-US" smtClean="0">
                <a:latin typeface="Kristen ITC" pitchFamily="66" charset="0"/>
              </a:rPr>
              <a:t>As the French left Moscow, the Russians celebrated by ringing all the church bells in the city and singing the Russian National hymn, thanking God for saving their country.</a:t>
            </a:r>
            <a:endParaRPr lang="en-US" sz="2000">
              <a:latin typeface="Kristen ITC" pitchFamily="66" charset="0"/>
            </a:endParaRPr>
          </a:p>
        </p:txBody>
      </p:sp>
    </p:spTree>
    <p:extLst>
      <p:ext uri="{BB962C8B-B14F-4D97-AF65-F5344CB8AC3E}">
        <p14:creationId xmlns:p14="http://schemas.microsoft.com/office/powerpoint/2010/main" val="26990949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82947" name="Rectangle 3"/>
          <p:cNvSpPr>
            <a:spLocks noGrp="1" noChangeArrowheads="1"/>
          </p:cNvSpPr>
          <p:nvPr>
            <p:ph type="subTitle" idx="1"/>
          </p:nvPr>
        </p:nvSpPr>
        <p:spPr>
          <a:xfrm>
            <a:off x="2286000" y="2363788"/>
            <a:ext cx="7620000" cy="4267200"/>
          </a:xfrm>
        </p:spPr>
        <p:txBody>
          <a:bodyPr>
            <a:normAutofit lnSpcReduction="10000"/>
          </a:bodyPr>
          <a:lstStyle/>
          <a:p>
            <a:pPr eaLnBrk="1" hangingPunct="1">
              <a:lnSpc>
                <a:spcPct val="90000"/>
              </a:lnSpc>
              <a:buFont typeface="Wingdings" pitchFamily="2" charset="2"/>
              <a:buNone/>
              <a:defRPr/>
            </a:pPr>
            <a:r>
              <a:rPr lang="en-US" sz="4800" dirty="0">
                <a:latin typeface="Kristen ITC" pitchFamily="66" charset="0"/>
              </a:rPr>
              <a:t>1812 Overture</a:t>
            </a:r>
          </a:p>
          <a:p>
            <a:pPr eaLnBrk="1" hangingPunct="1">
              <a:lnSpc>
                <a:spcPct val="90000"/>
              </a:lnSpc>
              <a:buFont typeface="Wingdings" pitchFamily="2" charset="2"/>
              <a:buNone/>
              <a:defRPr/>
            </a:pPr>
            <a:r>
              <a:rPr lang="en-US" sz="4400" dirty="0">
                <a:latin typeface="Kristen ITC" pitchFamily="66" charset="0"/>
              </a:rPr>
              <a:t>The piece begins with the Russian people singing a prayer for peace in their land as the French army advances toward their country.</a:t>
            </a:r>
            <a:endParaRPr lang="en-US" sz="2000" dirty="0">
              <a:latin typeface="Kristen ITC" pitchFamily="66" charset="0"/>
            </a:endParaRPr>
          </a:p>
        </p:txBody>
      </p:sp>
    </p:spTree>
    <p:extLst>
      <p:ext uri="{BB962C8B-B14F-4D97-AF65-F5344CB8AC3E}">
        <p14:creationId xmlns:p14="http://schemas.microsoft.com/office/powerpoint/2010/main" val="38537170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animEffect transition="in" filter="wedge">
                                      <p:cBhvr>
                                        <p:cTn id="7" dur="20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113667" name="Rectangle 3"/>
          <p:cNvSpPr>
            <a:spLocks noGrp="1" noChangeArrowheads="1"/>
          </p:cNvSpPr>
          <p:nvPr>
            <p:ph type="subTitle" idx="1"/>
          </p:nvPr>
        </p:nvSpPr>
        <p:spPr>
          <a:xfrm>
            <a:off x="1905000" y="2343150"/>
            <a:ext cx="8458200" cy="4267200"/>
          </a:xfrm>
        </p:spPr>
        <p:txBody>
          <a:bodyPr>
            <a:normAutofit lnSpcReduction="10000"/>
          </a:bodyPr>
          <a:lstStyle/>
          <a:p>
            <a:pPr eaLnBrk="1" hangingPunct="1">
              <a:lnSpc>
                <a:spcPct val="90000"/>
              </a:lnSpc>
              <a:buFont typeface="Wingdings" pitchFamily="2" charset="2"/>
              <a:buNone/>
              <a:defRPr/>
            </a:pPr>
            <a:r>
              <a:rPr lang="en-US" sz="4800" dirty="0">
                <a:latin typeface="Kristen ITC" pitchFamily="66" charset="0"/>
              </a:rPr>
              <a:t>1812 Overture</a:t>
            </a:r>
          </a:p>
          <a:p>
            <a:pPr eaLnBrk="1" hangingPunct="1">
              <a:lnSpc>
                <a:spcPct val="90000"/>
              </a:lnSpc>
              <a:buFont typeface="Wingdings" pitchFamily="2" charset="2"/>
              <a:buNone/>
              <a:defRPr/>
            </a:pPr>
            <a:r>
              <a:rPr lang="en-US" sz="4400" dirty="0">
                <a:latin typeface="Kristen ITC" pitchFamily="66" charset="0"/>
              </a:rPr>
              <a:t>Throughout the piece you will hear snatches of “La Marseillaise,” the French national anthem.  This is to indicate that the French are advancing.</a:t>
            </a:r>
            <a:endParaRPr lang="en-US" sz="2000" dirty="0">
              <a:latin typeface="Kristen ITC" pitchFamily="66" charset="0"/>
            </a:endParaRPr>
          </a:p>
        </p:txBody>
      </p:sp>
    </p:spTree>
    <p:extLst>
      <p:ext uri="{BB962C8B-B14F-4D97-AF65-F5344CB8AC3E}">
        <p14:creationId xmlns:p14="http://schemas.microsoft.com/office/powerpoint/2010/main" val="1424665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13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120835" name="Rectangle 3"/>
          <p:cNvSpPr>
            <a:spLocks noGrp="1" noChangeArrowheads="1"/>
          </p:cNvSpPr>
          <p:nvPr>
            <p:ph type="subTitle" idx="1"/>
          </p:nvPr>
        </p:nvSpPr>
        <p:spPr>
          <a:xfrm>
            <a:off x="1905000" y="2590800"/>
            <a:ext cx="8458200" cy="4267200"/>
          </a:xfrm>
        </p:spPr>
        <p:txBody>
          <a:bodyPr/>
          <a:lstStyle/>
          <a:p>
            <a:pPr eaLnBrk="1" hangingPunct="1">
              <a:lnSpc>
                <a:spcPct val="90000"/>
              </a:lnSpc>
              <a:buFont typeface="Wingdings" pitchFamily="2" charset="2"/>
              <a:buNone/>
              <a:defRPr/>
            </a:pPr>
            <a:r>
              <a:rPr lang="en-US" sz="4800">
                <a:latin typeface="Kristen ITC" pitchFamily="66" charset="0"/>
              </a:rPr>
              <a:t>1812 Overture</a:t>
            </a:r>
          </a:p>
          <a:p>
            <a:pPr eaLnBrk="1" hangingPunct="1">
              <a:lnSpc>
                <a:spcPct val="90000"/>
              </a:lnSpc>
              <a:buFont typeface="Wingdings" pitchFamily="2" charset="2"/>
              <a:buNone/>
              <a:defRPr/>
            </a:pPr>
            <a:r>
              <a:rPr lang="en-US" sz="4400">
                <a:latin typeface="Kristen ITC" pitchFamily="66" charset="0"/>
              </a:rPr>
              <a:t>You will also hear cannons throughout the piece as the war continues.</a:t>
            </a:r>
            <a:endParaRPr lang="en-US" sz="2000">
              <a:latin typeface="Kristen ITC" pitchFamily="66" charset="0"/>
            </a:endParaRPr>
          </a:p>
        </p:txBody>
      </p:sp>
    </p:spTree>
    <p:extLst>
      <p:ext uri="{BB962C8B-B14F-4D97-AF65-F5344CB8AC3E}">
        <p14:creationId xmlns:p14="http://schemas.microsoft.com/office/powerpoint/2010/main" val="4112717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08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1979614" y="228600"/>
            <a:ext cx="8226425" cy="2133600"/>
          </a:xfrm>
        </p:spPr>
        <p:txBody>
          <a:bodyPr/>
          <a:lstStyle/>
          <a:p>
            <a:pPr eaLnBrk="1" hangingPunct="1">
              <a:defRPr/>
            </a:pPr>
            <a:r>
              <a:rPr lang="en-US" sz="6600">
                <a:latin typeface="Kristen ITC" pitchFamily="66" charset="0"/>
              </a:rPr>
              <a:t>Peter Ilyich Tchaikovsky</a:t>
            </a:r>
          </a:p>
        </p:txBody>
      </p:sp>
      <p:sp>
        <p:nvSpPr>
          <p:cNvPr id="121859" name="Rectangle 3"/>
          <p:cNvSpPr>
            <a:spLocks noGrp="1" noChangeArrowheads="1"/>
          </p:cNvSpPr>
          <p:nvPr>
            <p:ph type="subTitle" idx="1"/>
          </p:nvPr>
        </p:nvSpPr>
        <p:spPr>
          <a:xfrm>
            <a:off x="1752600" y="2590800"/>
            <a:ext cx="8763000" cy="4267200"/>
          </a:xfrm>
        </p:spPr>
        <p:txBody>
          <a:bodyPr>
            <a:normAutofit lnSpcReduction="10000"/>
          </a:bodyPr>
          <a:lstStyle/>
          <a:p>
            <a:pPr eaLnBrk="1" hangingPunct="1">
              <a:lnSpc>
                <a:spcPct val="90000"/>
              </a:lnSpc>
              <a:buFont typeface="Wingdings" pitchFamily="2" charset="2"/>
              <a:buNone/>
              <a:defRPr/>
            </a:pPr>
            <a:r>
              <a:rPr lang="en-US" sz="4800">
                <a:latin typeface="Kristen ITC" pitchFamily="66" charset="0"/>
              </a:rPr>
              <a:t>1812 Overture</a:t>
            </a:r>
          </a:p>
          <a:p>
            <a:pPr eaLnBrk="1" hangingPunct="1">
              <a:lnSpc>
                <a:spcPct val="90000"/>
              </a:lnSpc>
              <a:buFont typeface="Wingdings" pitchFamily="2" charset="2"/>
              <a:buNone/>
              <a:defRPr/>
            </a:pPr>
            <a:r>
              <a:rPr lang="en-US" sz="4200">
                <a:latin typeface="Kristen ITC" pitchFamily="66" charset="0"/>
              </a:rPr>
              <a:t>As you get near the end and the Russians know that victory is theirs, you will hear church bells ringing and the choir singing the National anthem of Imperial Russia.</a:t>
            </a:r>
            <a:endParaRPr lang="en-US" sz="2000">
              <a:latin typeface="Kristen ITC" pitchFamily="66" charset="0"/>
            </a:endParaRPr>
          </a:p>
        </p:txBody>
      </p:sp>
    </p:spTree>
    <p:extLst>
      <p:ext uri="{BB962C8B-B14F-4D97-AF65-F5344CB8AC3E}">
        <p14:creationId xmlns:p14="http://schemas.microsoft.com/office/powerpoint/2010/main" val="10681633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21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1979614" y="623888"/>
            <a:ext cx="8226425" cy="2133600"/>
          </a:xfrm>
        </p:spPr>
        <p:txBody>
          <a:bodyPr>
            <a:normAutofit fontScale="90000"/>
          </a:bodyPr>
          <a:lstStyle/>
          <a:p>
            <a:pPr eaLnBrk="1" hangingPunct="1">
              <a:defRPr/>
            </a:pPr>
            <a:r>
              <a:rPr lang="en-US" sz="6600" dirty="0">
                <a:latin typeface="Kristen ITC" pitchFamily="66" charset="0"/>
              </a:rPr>
              <a:t>Peter </a:t>
            </a:r>
            <a:r>
              <a:rPr lang="en-US" sz="6600" dirty="0" err="1">
                <a:latin typeface="Kristen ITC" pitchFamily="66" charset="0"/>
              </a:rPr>
              <a:t>Ilyich</a:t>
            </a:r>
            <a:r>
              <a:rPr lang="en-US" sz="6600" dirty="0">
                <a:latin typeface="Kristen ITC" pitchFamily="66" charset="0"/>
              </a:rPr>
              <a:t> Tchaikovsky </a:t>
            </a:r>
            <a:br>
              <a:rPr lang="en-US" sz="6600" dirty="0">
                <a:latin typeface="Kristen ITC" pitchFamily="66" charset="0"/>
              </a:rPr>
            </a:br>
            <a:r>
              <a:rPr lang="en-US" sz="4400" dirty="0">
                <a:latin typeface="Kristen ITC" pitchFamily="66" charset="0"/>
              </a:rPr>
              <a:t>(page 21)</a:t>
            </a:r>
            <a:endParaRPr lang="en-US" sz="6600" dirty="0">
              <a:latin typeface="Kristen ITC" pitchFamily="66" charset="0"/>
            </a:endParaRPr>
          </a:p>
        </p:txBody>
      </p:sp>
      <p:sp>
        <p:nvSpPr>
          <p:cNvPr id="114691" name="Rectangle 3"/>
          <p:cNvSpPr>
            <a:spLocks noGrp="1" noChangeArrowheads="1"/>
          </p:cNvSpPr>
          <p:nvPr>
            <p:ph type="subTitle" idx="1"/>
          </p:nvPr>
        </p:nvSpPr>
        <p:spPr>
          <a:xfrm>
            <a:off x="1828800" y="2955925"/>
            <a:ext cx="8610600" cy="4267200"/>
          </a:xfrm>
        </p:spPr>
        <p:txBody>
          <a:bodyPr/>
          <a:lstStyle/>
          <a:p>
            <a:pPr eaLnBrk="1" hangingPunct="1">
              <a:lnSpc>
                <a:spcPct val="90000"/>
              </a:lnSpc>
              <a:buFont typeface="Wingdings" pitchFamily="2" charset="2"/>
              <a:buNone/>
              <a:defRPr/>
            </a:pPr>
            <a:r>
              <a:rPr lang="en-US" sz="4800" dirty="0">
                <a:latin typeface="Kristen ITC" pitchFamily="66" charset="0"/>
              </a:rPr>
              <a:t>1812 Overture</a:t>
            </a:r>
          </a:p>
          <a:p>
            <a:pPr eaLnBrk="1" hangingPunct="1">
              <a:lnSpc>
                <a:spcPct val="90000"/>
              </a:lnSpc>
              <a:buFont typeface="Wingdings" pitchFamily="2" charset="2"/>
              <a:buNone/>
              <a:defRPr/>
            </a:pPr>
            <a:r>
              <a:rPr lang="en-US" sz="4400" dirty="0">
                <a:latin typeface="Kristen ITC" pitchFamily="66" charset="0"/>
              </a:rPr>
              <a:t>Uses cannons, church bells and a choir</a:t>
            </a:r>
          </a:p>
          <a:p>
            <a:pPr eaLnBrk="1" hangingPunct="1">
              <a:lnSpc>
                <a:spcPct val="90000"/>
              </a:lnSpc>
              <a:buFont typeface="Wingdings" pitchFamily="2" charset="2"/>
              <a:buNone/>
              <a:defRPr/>
            </a:pPr>
            <a:r>
              <a:rPr lang="en-US" sz="4400" dirty="0">
                <a:latin typeface="Kristen ITC" pitchFamily="66" charset="0"/>
              </a:rPr>
              <a:t>Uses French national anthem and Russian national anthem</a:t>
            </a:r>
            <a:endParaRPr lang="en-US" sz="2000" dirty="0">
              <a:latin typeface="Kristen ITC" pitchFamily="66" charset="0"/>
            </a:endParaRPr>
          </a:p>
        </p:txBody>
      </p:sp>
    </p:spTree>
    <p:extLst>
      <p:ext uri="{BB962C8B-B14F-4D97-AF65-F5344CB8AC3E}">
        <p14:creationId xmlns:p14="http://schemas.microsoft.com/office/powerpoint/2010/main" val="33407771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14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1979614" y="381000"/>
            <a:ext cx="8226425" cy="2209800"/>
          </a:xfrm>
        </p:spPr>
        <p:txBody>
          <a:bodyPr/>
          <a:lstStyle/>
          <a:p>
            <a:pPr>
              <a:defRPr/>
            </a:pPr>
            <a:r>
              <a:rPr lang="en-US" sz="6600">
                <a:latin typeface="Kristen ITC" pitchFamily="66" charset="0"/>
              </a:rPr>
              <a:t>Gioacchino Rossini</a:t>
            </a:r>
            <a:br>
              <a:rPr lang="en-US" sz="6600">
                <a:latin typeface="Kristen ITC" pitchFamily="66" charset="0"/>
              </a:rPr>
            </a:br>
            <a:r>
              <a:rPr lang="en-US" sz="4800">
                <a:latin typeface="Kristen ITC" pitchFamily="66" charset="0"/>
              </a:rPr>
              <a:t>Italian composer</a:t>
            </a:r>
          </a:p>
        </p:txBody>
      </p:sp>
      <p:sp>
        <p:nvSpPr>
          <p:cNvPr id="84995" name="Rectangle 3"/>
          <p:cNvSpPr>
            <a:spLocks noGrp="1" noChangeArrowheads="1"/>
          </p:cNvSpPr>
          <p:nvPr>
            <p:ph type="subTitle" idx="1"/>
          </p:nvPr>
        </p:nvSpPr>
        <p:spPr>
          <a:xfrm>
            <a:off x="2286000" y="2819400"/>
            <a:ext cx="7620000" cy="3810000"/>
          </a:xfrm>
        </p:spPr>
        <p:txBody>
          <a:bodyPr/>
          <a:lstStyle/>
          <a:p>
            <a:pPr>
              <a:defRPr/>
            </a:pPr>
            <a:r>
              <a:rPr lang="en-US" sz="5400">
                <a:latin typeface="Kristen ITC" pitchFamily="66" charset="0"/>
              </a:rPr>
              <a:t>William Tell Overture</a:t>
            </a:r>
          </a:p>
          <a:p>
            <a:pPr>
              <a:defRPr/>
            </a:pPr>
            <a:endParaRPr lang="en-US" sz="4000">
              <a:latin typeface="Kristen ITC" pitchFamily="66" charset="0"/>
            </a:endParaRPr>
          </a:p>
          <a:p>
            <a:pPr>
              <a:defRPr/>
            </a:pPr>
            <a:r>
              <a:rPr lang="en-US" sz="4000">
                <a:latin typeface="Kristen ITC" pitchFamily="66" charset="0"/>
              </a:rPr>
              <a:t>William Tell was a Swiss folk hero who helped to liberate the people from a tyrant.</a:t>
            </a:r>
            <a:endParaRPr lang="en-US">
              <a:latin typeface="Kristen ITC" pitchFamily="66" charset="0"/>
            </a:endParaRPr>
          </a:p>
          <a:p>
            <a:pPr>
              <a:defRPr/>
            </a:pPr>
            <a:endParaRPr lang="en-US">
              <a:latin typeface="Kristen ITC" pitchFamily="66" charset="0"/>
            </a:endParaRPr>
          </a:p>
        </p:txBody>
      </p:sp>
    </p:spTree>
    <p:extLst>
      <p:ext uri="{BB962C8B-B14F-4D97-AF65-F5344CB8AC3E}">
        <p14:creationId xmlns:p14="http://schemas.microsoft.com/office/powerpoint/2010/main" val="15688832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4995">
                                            <p:txEl>
                                              <p:pRg st="2" end="2"/>
                                            </p:txEl>
                                          </p:spTgt>
                                        </p:tgtEl>
                                        <p:attrNameLst>
                                          <p:attrName>style.visibility</p:attrName>
                                        </p:attrNameLst>
                                      </p:cBhvr>
                                      <p:to>
                                        <p:strVal val="visible"/>
                                      </p:to>
                                    </p:set>
                                    <p:anim calcmode="discrete" valueType="clr">
                                      <p:cBhvr override="childStyle">
                                        <p:cTn id="7" dur="80"/>
                                        <p:tgtEl>
                                          <p:spTgt spid="849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4995">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8499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1979614" y="381000"/>
            <a:ext cx="8226425" cy="2209800"/>
          </a:xfrm>
        </p:spPr>
        <p:txBody>
          <a:bodyPr/>
          <a:lstStyle/>
          <a:p>
            <a:pPr>
              <a:defRPr/>
            </a:pPr>
            <a:r>
              <a:rPr lang="en-US" sz="6600">
                <a:latin typeface="Kristen ITC" pitchFamily="66" charset="0"/>
              </a:rPr>
              <a:t>Virtuoso composers</a:t>
            </a:r>
          </a:p>
        </p:txBody>
      </p:sp>
      <p:sp>
        <p:nvSpPr>
          <p:cNvPr id="72707" name="Rectangle 3"/>
          <p:cNvSpPr>
            <a:spLocks noGrp="1" noChangeArrowheads="1"/>
          </p:cNvSpPr>
          <p:nvPr>
            <p:ph type="subTitle" idx="1"/>
          </p:nvPr>
        </p:nvSpPr>
        <p:spPr>
          <a:xfrm>
            <a:off x="2286000" y="2819400"/>
            <a:ext cx="7620000" cy="3810000"/>
          </a:xfrm>
        </p:spPr>
        <p:txBody>
          <a:bodyPr/>
          <a:lstStyle/>
          <a:p>
            <a:pPr>
              <a:lnSpc>
                <a:spcPct val="90000"/>
              </a:lnSpc>
              <a:defRPr/>
            </a:pPr>
            <a:r>
              <a:rPr lang="en-US" sz="5400">
                <a:latin typeface="Kristen ITC" pitchFamily="66" charset="0"/>
              </a:rPr>
              <a:t>Chopin</a:t>
            </a:r>
          </a:p>
          <a:p>
            <a:pPr>
              <a:lnSpc>
                <a:spcPct val="90000"/>
              </a:lnSpc>
              <a:defRPr/>
            </a:pPr>
            <a:r>
              <a:rPr lang="en-US" sz="5400">
                <a:latin typeface="Kristen ITC" pitchFamily="66" charset="0"/>
              </a:rPr>
              <a:t>Liszt</a:t>
            </a:r>
          </a:p>
          <a:p>
            <a:pPr>
              <a:lnSpc>
                <a:spcPct val="90000"/>
              </a:lnSpc>
              <a:defRPr/>
            </a:pPr>
            <a:r>
              <a:rPr lang="en-US" sz="5400">
                <a:latin typeface="Kristen ITC" pitchFamily="66" charset="0"/>
              </a:rPr>
              <a:t>Paganini</a:t>
            </a:r>
          </a:p>
          <a:p>
            <a:pPr algn="l">
              <a:lnSpc>
                <a:spcPct val="90000"/>
              </a:lnSpc>
              <a:defRPr/>
            </a:pPr>
            <a:r>
              <a:rPr lang="en-US" sz="5400">
                <a:latin typeface="Kristen ITC" pitchFamily="66" charset="0"/>
              </a:rPr>
              <a:t>	</a:t>
            </a:r>
          </a:p>
          <a:p>
            <a:pPr>
              <a:lnSpc>
                <a:spcPct val="90000"/>
              </a:lnSpc>
              <a:defRPr/>
            </a:pPr>
            <a:endParaRPr lang="en-US" sz="5400">
              <a:latin typeface="Kristen ITC" pitchFamily="66" charset="0"/>
            </a:endParaRPr>
          </a:p>
        </p:txBody>
      </p:sp>
    </p:spTree>
    <p:extLst>
      <p:ext uri="{BB962C8B-B14F-4D97-AF65-F5344CB8AC3E}">
        <p14:creationId xmlns:p14="http://schemas.microsoft.com/office/powerpoint/2010/main" val="8485936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p:cTn id="7" dur="1000" fill="hold"/>
                                        <p:tgtEl>
                                          <p:spTgt spid="727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27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27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27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2707">
                                            <p:txEl>
                                              <p:pRg st="1" end="1"/>
                                            </p:txEl>
                                          </p:spTgt>
                                        </p:tgtEl>
                                        <p:attrNameLst>
                                          <p:attrName>style.visibility</p:attrName>
                                        </p:attrNameLst>
                                      </p:cBhvr>
                                      <p:to>
                                        <p:strVal val="visible"/>
                                      </p:to>
                                    </p:set>
                                    <p:anim calcmode="lin" valueType="num">
                                      <p:cBhvr>
                                        <p:cTn id="15" dur="1000" fill="hold"/>
                                        <p:tgtEl>
                                          <p:spTgt spid="727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27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27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27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2707">
                                            <p:txEl>
                                              <p:pRg st="2" end="2"/>
                                            </p:txEl>
                                          </p:spTgt>
                                        </p:tgtEl>
                                        <p:attrNameLst>
                                          <p:attrName>style.visibility</p:attrName>
                                        </p:attrNameLst>
                                      </p:cBhvr>
                                      <p:to>
                                        <p:strVal val="visible"/>
                                      </p:to>
                                    </p:set>
                                    <p:anim calcmode="lin" valueType="num">
                                      <p:cBhvr>
                                        <p:cTn id="23" dur="1000" fill="hold"/>
                                        <p:tgtEl>
                                          <p:spTgt spid="727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27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270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270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979614" y="381000"/>
            <a:ext cx="8226425" cy="2209800"/>
          </a:xfrm>
        </p:spPr>
        <p:txBody>
          <a:bodyPr/>
          <a:lstStyle/>
          <a:p>
            <a:pPr>
              <a:defRPr/>
            </a:pPr>
            <a:r>
              <a:rPr lang="en-US" sz="6600">
                <a:latin typeface="Kristen ITC" pitchFamily="66" charset="0"/>
              </a:rPr>
              <a:t>Nationalistic composers</a:t>
            </a:r>
          </a:p>
        </p:txBody>
      </p:sp>
      <p:sp>
        <p:nvSpPr>
          <p:cNvPr id="76803" name="Rectangle 3"/>
          <p:cNvSpPr>
            <a:spLocks noGrp="1" noChangeArrowheads="1"/>
          </p:cNvSpPr>
          <p:nvPr>
            <p:ph type="subTitle" idx="1"/>
          </p:nvPr>
        </p:nvSpPr>
        <p:spPr>
          <a:xfrm>
            <a:off x="2286000" y="2590800"/>
            <a:ext cx="7620000" cy="4267200"/>
          </a:xfrm>
        </p:spPr>
        <p:txBody>
          <a:bodyPr/>
          <a:lstStyle/>
          <a:p>
            <a:pPr>
              <a:lnSpc>
                <a:spcPct val="80000"/>
              </a:lnSpc>
              <a:defRPr/>
            </a:pPr>
            <a:r>
              <a:rPr lang="en-US" sz="4000">
                <a:latin typeface="Kristen ITC" pitchFamily="66" charset="0"/>
              </a:rPr>
              <a:t>Brahms - Hungary</a:t>
            </a:r>
          </a:p>
          <a:p>
            <a:pPr>
              <a:lnSpc>
                <a:spcPct val="80000"/>
              </a:lnSpc>
              <a:defRPr/>
            </a:pPr>
            <a:r>
              <a:rPr lang="en-US" sz="4000">
                <a:latin typeface="Kristen ITC" pitchFamily="66" charset="0"/>
              </a:rPr>
              <a:t>Grieg - Norway</a:t>
            </a:r>
          </a:p>
          <a:p>
            <a:pPr>
              <a:lnSpc>
                <a:spcPct val="80000"/>
              </a:lnSpc>
              <a:defRPr/>
            </a:pPr>
            <a:r>
              <a:rPr lang="en-US" sz="4000">
                <a:latin typeface="Kristen ITC" pitchFamily="66" charset="0"/>
              </a:rPr>
              <a:t>Sibelius – Finland</a:t>
            </a:r>
          </a:p>
          <a:p>
            <a:pPr>
              <a:lnSpc>
                <a:spcPct val="80000"/>
              </a:lnSpc>
              <a:defRPr/>
            </a:pPr>
            <a:r>
              <a:rPr lang="en-US" sz="4000">
                <a:latin typeface="Kristen ITC" pitchFamily="66" charset="0"/>
              </a:rPr>
              <a:t>Mussorgsky – Russia</a:t>
            </a:r>
          </a:p>
          <a:p>
            <a:pPr>
              <a:lnSpc>
                <a:spcPct val="80000"/>
              </a:lnSpc>
              <a:defRPr/>
            </a:pPr>
            <a:r>
              <a:rPr lang="en-US" sz="4000">
                <a:latin typeface="Kristen ITC" pitchFamily="66" charset="0"/>
              </a:rPr>
              <a:t>Dvorak – America/Bohemia</a:t>
            </a:r>
          </a:p>
          <a:p>
            <a:pPr>
              <a:lnSpc>
                <a:spcPct val="80000"/>
              </a:lnSpc>
              <a:defRPr/>
            </a:pPr>
            <a:r>
              <a:rPr lang="en-US" sz="4000">
                <a:latin typeface="Kristen ITC" pitchFamily="66" charset="0"/>
              </a:rPr>
              <a:t>Smetana – Bohemia</a:t>
            </a:r>
          </a:p>
          <a:p>
            <a:pPr>
              <a:lnSpc>
                <a:spcPct val="80000"/>
              </a:lnSpc>
              <a:defRPr/>
            </a:pPr>
            <a:r>
              <a:rPr lang="en-US" sz="4000">
                <a:latin typeface="Kristen ITC" pitchFamily="66" charset="0"/>
              </a:rPr>
              <a:t>Tchaikovsky - Russia</a:t>
            </a:r>
          </a:p>
        </p:txBody>
      </p:sp>
    </p:spTree>
    <p:extLst>
      <p:ext uri="{BB962C8B-B14F-4D97-AF65-F5344CB8AC3E}">
        <p14:creationId xmlns:p14="http://schemas.microsoft.com/office/powerpoint/2010/main" val="26469981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p:cTn id="7" dur="1000" fill="hold"/>
                                        <p:tgtEl>
                                          <p:spTgt spid="768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68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68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68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6803">
                                            <p:txEl>
                                              <p:pRg st="1" end="1"/>
                                            </p:txEl>
                                          </p:spTgt>
                                        </p:tgtEl>
                                        <p:attrNameLst>
                                          <p:attrName>style.visibility</p:attrName>
                                        </p:attrNameLst>
                                      </p:cBhvr>
                                      <p:to>
                                        <p:strVal val="visible"/>
                                      </p:to>
                                    </p:set>
                                    <p:anim calcmode="lin" valueType="num">
                                      <p:cBhvr>
                                        <p:cTn id="15" dur="1000" fill="hold"/>
                                        <p:tgtEl>
                                          <p:spTgt spid="7680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680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680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680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6803">
                                            <p:txEl>
                                              <p:pRg st="2" end="2"/>
                                            </p:txEl>
                                          </p:spTgt>
                                        </p:tgtEl>
                                        <p:attrNameLst>
                                          <p:attrName>style.visibility</p:attrName>
                                        </p:attrNameLst>
                                      </p:cBhvr>
                                      <p:to>
                                        <p:strVal val="visible"/>
                                      </p:to>
                                    </p:set>
                                    <p:anim calcmode="lin" valueType="num">
                                      <p:cBhvr>
                                        <p:cTn id="23" dur="1000" fill="hold"/>
                                        <p:tgtEl>
                                          <p:spTgt spid="7680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680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68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680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76803">
                                            <p:txEl>
                                              <p:pRg st="3" end="3"/>
                                            </p:txEl>
                                          </p:spTgt>
                                        </p:tgtEl>
                                        <p:attrNameLst>
                                          <p:attrName>style.visibility</p:attrName>
                                        </p:attrNameLst>
                                      </p:cBhvr>
                                      <p:to>
                                        <p:strVal val="visible"/>
                                      </p:to>
                                    </p:set>
                                    <p:anim calcmode="lin" valueType="num">
                                      <p:cBhvr>
                                        <p:cTn id="31" dur="1000" fill="hold"/>
                                        <p:tgtEl>
                                          <p:spTgt spid="7680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680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680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680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76803">
                                            <p:txEl>
                                              <p:pRg st="4" end="4"/>
                                            </p:txEl>
                                          </p:spTgt>
                                        </p:tgtEl>
                                        <p:attrNameLst>
                                          <p:attrName>style.visibility</p:attrName>
                                        </p:attrNameLst>
                                      </p:cBhvr>
                                      <p:to>
                                        <p:strVal val="visible"/>
                                      </p:to>
                                    </p:set>
                                    <p:anim calcmode="lin" valueType="num">
                                      <p:cBhvr>
                                        <p:cTn id="39" dur="1000" fill="hold"/>
                                        <p:tgtEl>
                                          <p:spTgt spid="7680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7680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7680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7680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76803">
                                            <p:txEl>
                                              <p:pRg st="5" end="5"/>
                                            </p:txEl>
                                          </p:spTgt>
                                        </p:tgtEl>
                                        <p:attrNameLst>
                                          <p:attrName>style.visibility</p:attrName>
                                        </p:attrNameLst>
                                      </p:cBhvr>
                                      <p:to>
                                        <p:strVal val="visible"/>
                                      </p:to>
                                    </p:set>
                                    <p:anim calcmode="lin" valueType="num">
                                      <p:cBhvr>
                                        <p:cTn id="47" dur="1000" fill="hold"/>
                                        <p:tgtEl>
                                          <p:spTgt spid="7680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7680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7680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7680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76803">
                                            <p:txEl>
                                              <p:pRg st="6" end="6"/>
                                            </p:txEl>
                                          </p:spTgt>
                                        </p:tgtEl>
                                        <p:attrNameLst>
                                          <p:attrName>style.visibility</p:attrName>
                                        </p:attrNameLst>
                                      </p:cBhvr>
                                      <p:to>
                                        <p:strVal val="visible"/>
                                      </p:to>
                                    </p:set>
                                    <p:anim calcmode="lin" valueType="num">
                                      <p:cBhvr>
                                        <p:cTn id="55" dur="1000" fill="hold"/>
                                        <p:tgtEl>
                                          <p:spTgt spid="7680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7680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7680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7680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1979614" y="381000"/>
            <a:ext cx="8226425" cy="2209800"/>
          </a:xfrm>
        </p:spPr>
        <p:txBody>
          <a:bodyPr/>
          <a:lstStyle/>
          <a:p>
            <a:pPr>
              <a:defRPr/>
            </a:pPr>
            <a:r>
              <a:rPr lang="en-US" sz="6600">
                <a:latin typeface="Kristen ITC" pitchFamily="66" charset="0"/>
              </a:rPr>
              <a:t>Program Music composers</a:t>
            </a:r>
          </a:p>
        </p:txBody>
      </p:sp>
      <p:sp>
        <p:nvSpPr>
          <p:cNvPr id="77827" name="Rectangle 3"/>
          <p:cNvSpPr>
            <a:spLocks noGrp="1" noChangeArrowheads="1"/>
          </p:cNvSpPr>
          <p:nvPr>
            <p:ph type="subTitle" idx="1"/>
          </p:nvPr>
        </p:nvSpPr>
        <p:spPr>
          <a:xfrm>
            <a:off x="2286000" y="2819400"/>
            <a:ext cx="7620000" cy="4267200"/>
          </a:xfrm>
        </p:spPr>
        <p:txBody>
          <a:bodyPr/>
          <a:lstStyle/>
          <a:p>
            <a:pPr>
              <a:lnSpc>
                <a:spcPct val="80000"/>
              </a:lnSpc>
              <a:defRPr/>
            </a:pPr>
            <a:r>
              <a:rPr lang="en-US" sz="4000">
                <a:latin typeface="Kristen ITC" pitchFamily="66" charset="0"/>
              </a:rPr>
              <a:t>Grieg – Peer Gynt</a:t>
            </a:r>
          </a:p>
          <a:p>
            <a:pPr>
              <a:lnSpc>
                <a:spcPct val="80000"/>
              </a:lnSpc>
              <a:defRPr/>
            </a:pPr>
            <a:r>
              <a:rPr lang="en-US" sz="4000">
                <a:latin typeface="Kristen ITC" pitchFamily="66" charset="0"/>
              </a:rPr>
              <a:t>Smetana – Ma Vlast (The Moldau</a:t>
            </a:r>
          </a:p>
          <a:p>
            <a:pPr>
              <a:lnSpc>
                <a:spcPct val="80000"/>
              </a:lnSpc>
              <a:defRPr/>
            </a:pPr>
            <a:r>
              <a:rPr lang="en-US" sz="4000">
                <a:latin typeface="Kristen ITC" pitchFamily="66" charset="0"/>
              </a:rPr>
              <a:t>Tchaikovsky – Marche Slav, Swan Lake,  The Nutcracker, Sleeping Beauty</a:t>
            </a:r>
          </a:p>
        </p:txBody>
      </p:sp>
    </p:spTree>
    <p:extLst>
      <p:ext uri="{BB962C8B-B14F-4D97-AF65-F5344CB8AC3E}">
        <p14:creationId xmlns:p14="http://schemas.microsoft.com/office/powerpoint/2010/main" val="42647025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p:cTn id="7" dur="1000" fill="hold"/>
                                        <p:tgtEl>
                                          <p:spTgt spid="7782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782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78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78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7827">
                                            <p:txEl>
                                              <p:pRg st="1" end="1"/>
                                            </p:txEl>
                                          </p:spTgt>
                                        </p:tgtEl>
                                        <p:attrNameLst>
                                          <p:attrName>style.visibility</p:attrName>
                                        </p:attrNameLst>
                                      </p:cBhvr>
                                      <p:to>
                                        <p:strVal val="visible"/>
                                      </p:to>
                                    </p:set>
                                    <p:anim calcmode="lin" valueType="num">
                                      <p:cBhvr>
                                        <p:cTn id="15" dur="1000" fill="hold"/>
                                        <p:tgtEl>
                                          <p:spTgt spid="7782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782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782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782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7827">
                                            <p:txEl>
                                              <p:pRg st="2" end="2"/>
                                            </p:txEl>
                                          </p:spTgt>
                                        </p:tgtEl>
                                        <p:attrNameLst>
                                          <p:attrName>style.visibility</p:attrName>
                                        </p:attrNameLst>
                                      </p:cBhvr>
                                      <p:to>
                                        <p:strVal val="visible"/>
                                      </p:to>
                                    </p:set>
                                    <p:anim calcmode="lin" valueType="num">
                                      <p:cBhvr>
                                        <p:cTn id="23" dur="1000" fill="hold"/>
                                        <p:tgtEl>
                                          <p:spTgt spid="7782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782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782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782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979614" y="1076325"/>
            <a:ext cx="8226425" cy="2209800"/>
          </a:xfrm>
        </p:spPr>
        <p:txBody>
          <a:bodyPr>
            <a:normAutofit fontScale="90000"/>
          </a:bodyPr>
          <a:lstStyle/>
          <a:p>
            <a:pPr eaLnBrk="1" hangingPunct="1">
              <a:defRPr/>
            </a:pPr>
            <a:r>
              <a:rPr lang="en-US" sz="7200" dirty="0">
                <a:latin typeface="Kristen ITC" pitchFamily="66" charset="0"/>
              </a:rPr>
              <a:t>Peter </a:t>
            </a:r>
            <a:r>
              <a:rPr lang="en-US" sz="7200" dirty="0" err="1">
                <a:latin typeface="Kristen ITC" pitchFamily="66" charset="0"/>
              </a:rPr>
              <a:t>Ilyich</a:t>
            </a:r>
            <a:r>
              <a:rPr lang="en-US" sz="7200" dirty="0">
                <a:latin typeface="Kristen ITC" pitchFamily="66" charset="0"/>
              </a:rPr>
              <a:t> Tchaikovsky </a:t>
            </a:r>
            <a:br>
              <a:rPr lang="en-US" sz="7200" dirty="0">
                <a:latin typeface="Kristen ITC" pitchFamily="66" charset="0"/>
              </a:rPr>
            </a:br>
            <a:r>
              <a:rPr lang="en-US" sz="4800" dirty="0">
                <a:latin typeface="Kristen ITC" pitchFamily="66" charset="0"/>
              </a:rPr>
              <a:t>(page 21)</a:t>
            </a:r>
            <a:endParaRPr lang="en-US" sz="7200" dirty="0">
              <a:latin typeface="Kristen ITC" pitchFamily="66" charset="0"/>
            </a:endParaRPr>
          </a:p>
        </p:txBody>
      </p:sp>
      <p:sp>
        <p:nvSpPr>
          <p:cNvPr id="34819" name="Rectangle 3"/>
          <p:cNvSpPr>
            <a:spLocks noGrp="1" noChangeArrowheads="1"/>
          </p:cNvSpPr>
          <p:nvPr>
            <p:ph type="subTitle" idx="1"/>
          </p:nvPr>
        </p:nvSpPr>
        <p:spPr>
          <a:xfrm>
            <a:off x="2286000" y="2819400"/>
            <a:ext cx="7620000" cy="3810000"/>
          </a:xfrm>
        </p:spPr>
        <p:txBody>
          <a:bodyPr/>
          <a:lstStyle/>
          <a:p>
            <a:pPr eaLnBrk="1" hangingPunct="1">
              <a:buFont typeface="Wingdings" pitchFamily="2" charset="2"/>
              <a:buNone/>
              <a:defRPr/>
            </a:pPr>
            <a:endParaRPr lang="en-US" sz="3600" dirty="0">
              <a:latin typeface="Kristen ITC" pitchFamily="66" charset="0"/>
            </a:endParaRPr>
          </a:p>
          <a:p>
            <a:pPr eaLnBrk="1" hangingPunct="1">
              <a:buFont typeface="Wingdings" pitchFamily="2" charset="2"/>
              <a:buNone/>
              <a:defRPr/>
            </a:pPr>
            <a:r>
              <a:rPr lang="en-US" sz="3600" dirty="0">
                <a:latin typeface="Kristen ITC" pitchFamily="66" charset="0"/>
              </a:rPr>
              <a:t>Born in </a:t>
            </a:r>
            <a:r>
              <a:rPr lang="en-US" sz="3600" dirty="0" err="1">
                <a:latin typeface="Kristen ITC" pitchFamily="66" charset="0"/>
              </a:rPr>
              <a:t>Votkinsk</a:t>
            </a:r>
            <a:r>
              <a:rPr lang="en-US" sz="3600" dirty="0">
                <a:latin typeface="Kristen ITC" pitchFamily="66" charset="0"/>
              </a:rPr>
              <a:t>, Russia in 1840</a:t>
            </a:r>
          </a:p>
          <a:p>
            <a:pPr eaLnBrk="1" hangingPunct="1">
              <a:buFont typeface="Wingdings" pitchFamily="2" charset="2"/>
              <a:buNone/>
              <a:defRPr/>
            </a:pPr>
            <a:r>
              <a:rPr lang="en-US" sz="3600" dirty="0">
                <a:latin typeface="Kristen ITC" pitchFamily="66" charset="0"/>
              </a:rPr>
              <a:t>Died in Moscow, Russia in 1893</a:t>
            </a:r>
          </a:p>
        </p:txBody>
      </p:sp>
    </p:spTree>
    <p:extLst>
      <p:ext uri="{BB962C8B-B14F-4D97-AF65-F5344CB8AC3E}">
        <p14:creationId xmlns:p14="http://schemas.microsoft.com/office/powerpoint/2010/main" val="27543318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979614" y="1019175"/>
            <a:ext cx="8226425" cy="2209800"/>
          </a:xfrm>
        </p:spPr>
        <p:txBody>
          <a:bodyPr>
            <a:normAutofit fontScale="90000"/>
          </a:bodyPr>
          <a:lstStyle/>
          <a:p>
            <a:pPr eaLnBrk="1" hangingPunct="1">
              <a:defRPr/>
            </a:pPr>
            <a:r>
              <a:rPr lang="en-US" sz="7200" dirty="0">
                <a:latin typeface="Kristen ITC" pitchFamily="66" charset="0"/>
              </a:rPr>
              <a:t>Peter </a:t>
            </a:r>
            <a:r>
              <a:rPr lang="en-US" sz="7200" dirty="0" err="1">
                <a:latin typeface="Kristen ITC" pitchFamily="66" charset="0"/>
              </a:rPr>
              <a:t>Ilyich</a:t>
            </a:r>
            <a:r>
              <a:rPr lang="en-US" sz="7200" dirty="0">
                <a:latin typeface="Kristen ITC" pitchFamily="66" charset="0"/>
              </a:rPr>
              <a:t> Tchaikovsky </a:t>
            </a:r>
            <a:br>
              <a:rPr lang="en-US" sz="7200" dirty="0">
                <a:latin typeface="Kristen ITC" pitchFamily="66" charset="0"/>
              </a:rPr>
            </a:br>
            <a:r>
              <a:rPr lang="en-US" sz="4800" dirty="0">
                <a:latin typeface="Kristen ITC" pitchFamily="66" charset="0"/>
              </a:rPr>
              <a:t>(page 21)</a:t>
            </a:r>
            <a:endParaRPr lang="en-US" sz="7200" dirty="0">
              <a:latin typeface="Kristen ITC" pitchFamily="66" charset="0"/>
            </a:endParaRPr>
          </a:p>
        </p:txBody>
      </p:sp>
      <p:sp>
        <p:nvSpPr>
          <p:cNvPr id="111619" name="Rectangle 3"/>
          <p:cNvSpPr>
            <a:spLocks noGrp="1" noChangeArrowheads="1"/>
          </p:cNvSpPr>
          <p:nvPr>
            <p:ph type="subTitle" idx="1"/>
          </p:nvPr>
        </p:nvSpPr>
        <p:spPr>
          <a:xfrm>
            <a:off x="2286000" y="3756025"/>
            <a:ext cx="7620000" cy="3810000"/>
          </a:xfrm>
        </p:spPr>
        <p:txBody>
          <a:bodyPr/>
          <a:lstStyle/>
          <a:p>
            <a:pPr eaLnBrk="1" hangingPunct="1">
              <a:buFont typeface="Wingdings" pitchFamily="2" charset="2"/>
              <a:buNone/>
              <a:defRPr/>
            </a:pPr>
            <a:r>
              <a:rPr lang="en-US" sz="3600" dirty="0">
                <a:latin typeface="Kristen ITC" pitchFamily="66" charset="0"/>
              </a:rPr>
              <a:t>Swan Lake</a:t>
            </a:r>
          </a:p>
          <a:p>
            <a:pPr eaLnBrk="1" hangingPunct="1">
              <a:buFont typeface="Wingdings" pitchFamily="2" charset="2"/>
              <a:buNone/>
              <a:defRPr/>
            </a:pPr>
            <a:r>
              <a:rPr lang="en-US" sz="3600" dirty="0">
                <a:latin typeface="Kristen ITC" pitchFamily="66" charset="0"/>
              </a:rPr>
              <a:t>Sleeping Beauty</a:t>
            </a:r>
          </a:p>
          <a:p>
            <a:pPr eaLnBrk="1" hangingPunct="1">
              <a:buFont typeface="Wingdings" pitchFamily="2" charset="2"/>
              <a:buNone/>
              <a:defRPr/>
            </a:pPr>
            <a:r>
              <a:rPr lang="en-US" sz="3600" dirty="0">
                <a:latin typeface="Kristen ITC" pitchFamily="66" charset="0"/>
              </a:rPr>
              <a:t>The Nutcracker</a:t>
            </a:r>
          </a:p>
          <a:p>
            <a:pPr eaLnBrk="1" hangingPunct="1">
              <a:buFont typeface="Wingdings" pitchFamily="2" charset="2"/>
              <a:buNone/>
              <a:defRPr/>
            </a:pPr>
            <a:r>
              <a:rPr lang="en-US" sz="3600" dirty="0">
                <a:latin typeface="Kristen ITC" pitchFamily="66" charset="0"/>
              </a:rPr>
              <a:t>These are ballets -----------------</a:t>
            </a:r>
            <a:r>
              <a:rPr lang="en-US" sz="4800" dirty="0">
                <a:latin typeface="Kristen ITC" pitchFamily="66" charset="0"/>
              </a:rPr>
              <a:t> </a:t>
            </a:r>
          </a:p>
        </p:txBody>
      </p:sp>
    </p:spTree>
    <p:extLst>
      <p:ext uri="{BB962C8B-B14F-4D97-AF65-F5344CB8AC3E}">
        <p14:creationId xmlns:p14="http://schemas.microsoft.com/office/powerpoint/2010/main" val="16157367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979614" y="1062038"/>
            <a:ext cx="8226425" cy="2209800"/>
          </a:xfrm>
        </p:spPr>
        <p:txBody>
          <a:bodyPr>
            <a:normAutofit fontScale="90000"/>
          </a:bodyPr>
          <a:lstStyle/>
          <a:p>
            <a:pPr eaLnBrk="1" hangingPunct="1">
              <a:defRPr/>
            </a:pPr>
            <a:r>
              <a:rPr lang="en-US" sz="7200" dirty="0">
                <a:latin typeface="Kristen ITC" pitchFamily="66" charset="0"/>
              </a:rPr>
              <a:t>Peter </a:t>
            </a:r>
            <a:r>
              <a:rPr lang="en-US" sz="7200" dirty="0" err="1">
                <a:latin typeface="Kristen ITC" pitchFamily="66" charset="0"/>
              </a:rPr>
              <a:t>Ilyich</a:t>
            </a:r>
            <a:r>
              <a:rPr lang="en-US" sz="7200" dirty="0">
                <a:latin typeface="Kristen ITC" pitchFamily="66" charset="0"/>
              </a:rPr>
              <a:t> Tchaikovsky </a:t>
            </a:r>
            <a:br>
              <a:rPr lang="en-US" sz="7200" dirty="0">
                <a:latin typeface="Kristen ITC" pitchFamily="66" charset="0"/>
              </a:rPr>
            </a:br>
            <a:r>
              <a:rPr lang="en-US" sz="4800" dirty="0">
                <a:latin typeface="Kristen ITC" pitchFamily="66" charset="0"/>
              </a:rPr>
              <a:t>(page 21)</a:t>
            </a:r>
            <a:endParaRPr lang="en-US" sz="7200" dirty="0">
              <a:latin typeface="Kristen ITC" pitchFamily="66" charset="0"/>
            </a:endParaRPr>
          </a:p>
        </p:txBody>
      </p:sp>
      <p:sp>
        <p:nvSpPr>
          <p:cNvPr id="33795" name="Rectangle 3"/>
          <p:cNvSpPr>
            <a:spLocks noGrp="1" noChangeArrowheads="1"/>
          </p:cNvSpPr>
          <p:nvPr>
            <p:ph type="subTitle" idx="1"/>
          </p:nvPr>
        </p:nvSpPr>
        <p:spPr>
          <a:xfrm>
            <a:off x="1905000" y="3856038"/>
            <a:ext cx="8458200" cy="3810000"/>
          </a:xfrm>
        </p:spPr>
        <p:txBody>
          <a:bodyPr/>
          <a:lstStyle/>
          <a:p>
            <a:pPr eaLnBrk="1" hangingPunct="1">
              <a:buFont typeface="Wingdings" pitchFamily="2" charset="2"/>
              <a:buNone/>
              <a:defRPr/>
            </a:pPr>
            <a:r>
              <a:rPr lang="en-US" sz="3600" dirty="0">
                <a:latin typeface="Kristen ITC" pitchFamily="66" charset="0"/>
              </a:rPr>
              <a:t>Tchaikovsky wrote </a:t>
            </a:r>
            <a:r>
              <a:rPr lang="en-US" sz="3600" u="sng" dirty="0">
                <a:latin typeface="Kristen ITC" pitchFamily="66" charset="0"/>
              </a:rPr>
              <a:t>The Nutcracker</a:t>
            </a:r>
            <a:r>
              <a:rPr lang="en-US" sz="3600" dirty="0">
                <a:latin typeface="Kristen ITC" pitchFamily="66" charset="0"/>
              </a:rPr>
              <a:t>, not </a:t>
            </a:r>
            <a:r>
              <a:rPr lang="en-US" sz="3600" u="sng" dirty="0">
                <a:latin typeface="Kristen ITC" pitchFamily="66" charset="0"/>
              </a:rPr>
              <a:t>The Nutcracker Suite</a:t>
            </a:r>
            <a:r>
              <a:rPr lang="en-US" sz="3600" dirty="0">
                <a:latin typeface="Kristen ITC" pitchFamily="66" charset="0"/>
              </a:rPr>
              <a:t>.</a:t>
            </a:r>
            <a:r>
              <a:rPr lang="en-US" dirty="0" smtClean="0">
                <a:latin typeface="Kristen ITC" pitchFamily="66" charset="0"/>
              </a:rPr>
              <a:t>   </a:t>
            </a:r>
            <a:endParaRPr lang="en-US" sz="3600" dirty="0">
              <a:latin typeface="Kristen ITC" pitchFamily="66" charset="0"/>
            </a:endParaRPr>
          </a:p>
        </p:txBody>
      </p:sp>
    </p:spTree>
    <p:extLst>
      <p:ext uri="{BB962C8B-B14F-4D97-AF65-F5344CB8AC3E}">
        <p14:creationId xmlns:p14="http://schemas.microsoft.com/office/powerpoint/2010/main" val="8891174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979614" y="381000"/>
            <a:ext cx="8226425" cy="2209800"/>
          </a:xfrm>
        </p:spPr>
        <p:txBody>
          <a:bodyPr/>
          <a:lstStyle/>
          <a:p>
            <a:pPr eaLnBrk="1" hangingPunct="1">
              <a:defRPr/>
            </a:pPr>
            <a:r>
              <a:rPr lang="en-US" sz="7200">
                <a:latin typeface="Kristen ITC" pitchFamily="66" charset="0"/>
              </a:rPr>
              <a:t>Peter Ilyich Tchaikovsky</a:t>
            </a:r>
          </a:p>
        </p:txBody>
      </p:sp>
      <p:sp>
        <p:nvSpPr>
          <p:cNvPr id="40963" name="Rectangle 3"/>
          <p:cNvSpPr>
            <a:spLocks noGrp="1" noChangeArrowheads="1"/>
          </p:cNvSpPr>
          <p:nvPr>
            <p:ph type="subTitle" idx="1"/>
          </p:nvPr>
        </p:nvSpPr>
        <p:spPr>
          <a:xfrm>
            <a:off x="2109788" y="2771775"/>
            <a:ext cx="7620000" cy="3810000"/>
          </a:xfrm>
        </p:spPr>
        <p:txBody>
          <a:bodyPr/>
          <a:lstStyle/>
          <a:p>
            <a:pPr eaLnBrk="1" hangingPunct="1">
              <a:buFont typeface="Wingdings" pitchFamily="2" charset="2"/>
              <a:buNone/>
              <a:defRPr/>
            </a:pPr>
            <a:r>
              <a:rPr lang="en-US" sz="5400" dirty="0">
                <a:latin typeface="Kristen ITC" pitchFamily="66" charset="0"/>
              </a:rPr>
              <a:t>Marche Slav</a:t>
            </a:r>
          </a:p>
          <a:p>
            <a:pPr eaLnBrk="1" hangingPunct="1">
              <a:buFont typeface="Wingdings" pitchFamily="2" charset="2"/>
              <a:buNone/>
              <a:defRPr/>
            </a:pPr>
            <a:endParaRPr lang="en-US" dirty="0" smtClean="0">
              <a:latin typeface="Kristen ITC" pitchFamily="66" charset="0"/>
            </a:endParaRPr>
          </a:p>
          <a:p>
            <a:pPr eaLnBrk="1" hangingPunct="1">
              <a:buFont typeface="Wingdings" pitchFamily="2" charset="2"/>
              <a:buNone/>
              <a:defRPr/>
            </a:pPr>
            <a:r>
              <a:rPr lang="en-US" sz="5400" dirty="0">
                <a:latin typeface="Kristen ITC" pitchFamily="66" charset="0"/>
              </a:rPr>
              <a:t>Uses national anthem of imperial Russia</a:t>
            </a:r>
          </a:p>
        </p:txBody>
      </p:sp>
    </p:spTree>
    <p:extLst>
      <p:ext uri="{BB962C8B-B14F-4D97-AF65-F5344CB8AC3E}">
        <p14:creationId xmlns:p14="http://schemas.microsoft.com/office/powerpoint/2010/main" val="6859559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0963">
                                            <p:txEl>
                                              <p:pRg st="2" end="2"/>
                                            </p:txEl>
                                          </p:spTgt>
                                        </p:tgtEl>
                                        <p:attrNameLst>
                                          <p:attrName>style.visibility</p:attrName>
                                        </p:attrNameLst>
                                      </p:cBhvr>
                                      <p:to>
                                        <p:strVal val="visible"/>
                                      </p:to>
                                    </p:set>
                                    <p:anim calcmode="discrete" valueType="clr">
                                      <p:cBhvr override="childStyle">
                                        <p:cTn id="7" dur="80"/>
                                        <p:tgtEl>
                                          <p:spTgt spid="4096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6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4096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855</Words>
  <Application>Microsoft Office PowerPoint</Application>
  <PresentationFormat>Widescreen</PresentationFormat>
  <Paragraphs>96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Kristen ITC</vt:lpstr>
      <vt:lpstr>Wingdings</vt:lpstr>
      <vt:lpstr>Office Theme</vt:lpstr>
      <vt:lpstr>Absolute Music</vt:lpstr>
      <vt:lpstr>Program Music</vt:lpstr>
      <vt:lpstr>Virtuoso composers</vt:lpstr>
      <vt:lpstr>Nationalistic composers</vt:lpstr>
      <vt:lpstr>Program Music composers</vt:lpstr>
      <vt:lpstr>Peter Ilyich Tchaikovsky  (page 21)</vt:lpstr>
      <vt:lpstr>Peter Ilyich Tchaikovsky  (page 21)</vt:lpstr>
      <vt:lpstr>Peter Ilyich Tchaikovsky  (page 21)</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vt:lpstr>
      <vt:lpstr>Peter Ilyich Tchaikovsky  (page 21)</vt:lpstr>
      <vt:lpstr>Gioacchino Rossini Italian composer</vt:lpstr>
    </vt:vector>
  </TitlesOfParts>
  <Company>Bob Jones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Absolute Music</dc:title>
  <dc:creator>Jantz, Cindy</dc:creator>
  <cp:lastModifiedBy>Jantz, Cindy</cp:lastModifiedBy>
  <cp:revision>1</cp:revision>
  <dcterms:created xsi:type="dcterms:W3CDTF">2015-02-28T02:20:02Z</dcterms:created>
  <dcterms:modified xsi:type="dcterms:W3CDTF">2015-02-28T02:20:23Z</dcterms:modified>
</cp:coreProperties>
</file>